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8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71" r:id="rId25"/>
    <p:sldId id="281" r:id="rId26"/>
    <p:sldId id="282" r:id="rId27"/>
    <p:sldId id="283" r:id="rId28"/>
    <p:sldId id="291" r:id="rId29"/>
    <p:sldId id="289" r:id="rId30"/>
    <p:sldId id="290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19586-88B6-4328-A8EE-7724430FB2B2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E74828A5-E455-4473-8C1C-4FD5C839DDFC}">
      <dgm:prSet/>
      <dgm:spPr/>
      <dgm:t>
        <a:bodyPr/>
        <a:lstStyle/>
        <a:p>
          <a:pPr>
            <a:defRPr cap="all"/>
          </a:pPr>
          <a:r>
            <a:rPr lang="cs-CZ" dirty="0">
              <a:solidFill>
                <a:srgbClr val="C00000"/>
              </a:solidFill>
            </a:rPr>
            <a:t>???</a:t>
          </a:r>
          <a:endParaRPr lang="en-US" dirty="0">
            <a:solidFill>
              <a:srgbClr val="C00000"/>
            </a:solidFill>
          </a:endParaRPr>
        </a:p>
      </dgm:t>
    </dgm:pt>
    <dgm:pt modelId="{FD0A0BEB-3369-4D68-AD61-94868D0811D4}" type="parTrans" cxnId="{6E04C2AB-4BB0-46A6-821C-E1CC5F80BB87}">
      <dgm:prSet/>
      <dgm:spPr/>
      <dgm:t>
        <a:bodyPr/>
        <a:lstStyle/>
        <a:p>
          <a:endParaRPr lang="en-US"/>
        </a:p>
      </dgm:t>
    </dgm:pt>
    <dgm:pt modelId="{D0E7DD7F-64EC-4EF6-A9BA-9421521AF9DA}" type="sibTrans" cxnId="{6E04C2AB-4BB0-46A6-821C-E1CC5F80BB87}">
      <dgm:prSet/>
      <dgm:spPr/>
      <dgm:t>
        <a:bodyPr/>
        <a:lstStyle/>
        <a:p>
          <a:endParaRPr lang="en-US"/>
        </a:p>
      </dgm:t>
    </dgm:pt>
    <dgm:pt modelId="{DEA68AAD-A0F8-49EE-B69E-180F8654BC82}">
      <dgm:prSet/>
      <dgm:spPr/>
      <dgm:t>
        <a:bodyPr/>
        <a:lstStyle/>
        <a:p>
          <a:pPr>
            <a:defRPr cap="all"/>
          </a:pPr>
          <a:r>
            <a:rPr lang="cs-CZ" dirty="0">
              <a:solidFill>
                <a:srgbClr val="FFC000"/>
              </a:solidFill>
            </a:rPr>
            <a:t>!!!</a:t>
          </a:r>
          <a:endParaRPr lang="en-US" dirty="0">
            <a:solidFill>
              <a:srgbClr val="FFC000"/>
            </a:solidFill>
          </a:endParaRPr>
        </a:p>
      </dgm:t>
    </dgm:pt>
    <dgm:pt modelId="{5603F50E-9380-4AA1-8E5F-C7BCF3B39F1D}" type="parTrans" cxnId="{8D3CDDF6-7CFE-490E-966E-40A734A37350}">
      <dgm:prSet/>
      <dgm:spPr/>
      <dgm:t>
        <a:bodyPr/>
        <a:lstStyle/>
        <a:p>
          <a:endParaRPr lang="en-US"/>
        </a:p>
      </dgm:t>
    </dgm:pt>
    <dgm:pt modelId="{70F51381-6775-464C-B1E7-46C930A24540}" type="sibTrans" cxnId="{8D3CDDF6-7CFE-490E-966E-40A734A37350}">
      <dgm:prSet/>
      <dgm:spPr/>
      <dgm:t>
        <a:bodyPr/>
        <a:lstStyle/>
        <a:p>
          <a:endParaRPr lang="en-US"/>
        </a:p>
      </dgm:t>
    </dgm:pt>
    <dgm:pt modelId="{A71049A7-0297-45BF-9CDB-7A5FB7ADFD6D}">
      <dgm:prSet/>
      <dgm:spPr/>
      <dgm:t>
        <a:bodyPr/>
        <a:lstStyle/>
        <a:p>
          <a:pPr>
            <a:defRPr cap="all"/>
          </a:pPr>
          <a:r>
            <a:rPr lang="cs-CZ" dirty="0">
              <a:solidFill>
                <a:srgbClr val="FF0000"/>
              </a:solidFill>
              <a:sym typeface="Wingdings" panose="05000000000000000000" pitchFamily="2" charset="2"/>
            </a:rPr>
            <a:t></a:t>
          </a:r>
          <a:r>
            <a:rPr lang="cs-CZ" dirty="0">
              <a:solidFill>
                <a:srgbClr val="FF0000"/>
              </a:solidFill>
            </a:rPr>
            <a:t> </a:t>
          </a:r>
          <a:r>
            <a:rPr lang="cs-CZ" dirty="0">
              <a:solidFill>
                <a:srgbClr val="FF0000"/>
              </a:solidFill>
              <a:sym typeface="Wingdings" panose="05000000000000000000" pitchFamily="2" charset="2"/>
            </a:rPr>
            <a:t></a:t>
          </a:r>
          <a:r>
            <a:rPr lang="cs-CZ" dirty="0">
              <a:solidFill>
                <a:srgbClr val="FF0000"/>
              </a:solidFill>
            </a:rPr>
            <a:t> </a:t>
          </a:r>
          <a:r>
            <a:rPr lang="cs-CZ" dirty="0">
              <a:solidFill>
                <a:srgbClr val="FF0000"/>
              </a:solidFill>
              <a:sym typeface="Wingdings" panose="05000000000000000000" pitchFamily="2" charset="2"/>
            </a:rPr>
            <a:t></a:t>
          </a:r>
          <a:endParaRPr lang="en-US" dirty="0">
            <a:solidFill>
              <a:srgbClr val="FF0000"/>
            </a:solidFill>
          </a:endParaRPr>
        </a:p>
      </dgm:t>
    </dgm:pt>
    <dgm:pt modelId="{39359935-A1E2-4155-BD19-15B8FBDFE232}" type="parTrans" cxnId="{2BFEEB54-8ADC-4CAB-B84D-42D21FD9E8B3}">
      <dgm:prSet/>
      <dgm:spPr/>
      <dgm:t>
        <a:bodyPr/>
        <a:lstStyle/>
        <a:p>
          <a:endParaRPr lang="en-US"/>
        </a:p>
      </dgm:t>
    </dgm:pt>
    <dgm:pt modelId="{C2E483DA-B613-43A8-86BB-E020021006FD}" type="sibTrans" cxnId="{2BFEEB54-8ADC-4CAB-B84D-42D21FD9E8B3}">
      <dgm:prSet/>
      <dgm:spPr/>
      <dgm:t>
        <a:bodyPr/>
        <a:lstStyle/>
        <a:p>
          <a:endParaRPr lang="en-US"/>
        </a:p>
      </dgm:t>
    </dgm:pt>
    <dgm:pt modelId="{08A6C9C6-2B94-442D-8186-979A75C1268F}">
      <dgm:prSet/>
      <dgm:spPr/>
      <dgm:t>
        <a:bodyPr/>
        <a:lstStyle/>
        <a:p>
          <a:pPr>
            <a:defRPr cap="all"/>
          </a:pPr>
          <a:r>
            <a:rPr lang="cs-CZ" dirty="0">
              <a:solidFill>
                <a:srgbClr val="92D050"/>
              </a:solidFill>
              <a:sym typeface="Wingdings" panose="05000000000000000000" pitchFamily="2" charset="2"/>
            </a:rPr>
            <a:t></a:t>
          </a:r>
          <a:r>
            <a:rPr lang="cs-CZ" dirty="0">
              <a:solidFill>
                <a:srgbClr val="92D050"/>
              </a:solidFill>
            </a:rPr>
            <a:t> </a:t>
          </a:r>
          <a:r>
            <a:rPr lang="cs-CZ" dirty="0">
              <a:solidFill>
                <a:srgbClr val="92D050"/>
              </a:solidFill>
              <a:sym typeface="Wingdings" panose="05000000000000000000" pitchFamily="2" charset="2"/>
            </a:rPr>
            <a:t></a:t>
          </a:r>
          <a:r>
            <a:rPr lang="cs-CZ" dirty="0">
              <a:solidFill>
                <a:srgbClr val="92D050"/>
              </a:solidFill>
            </a:rPr>
            <a:t> </a:t>
          </a:r>
          <a:r>
            <a:rPr lang="cs-CZ" dirty="0">
              <a:solidFill>
                <a:srgbClr val="92D050"/>
              </a:solidFill>
              <a:sym typeface="Wingdings" panose="05000000000000000000" pitchFamily="2" charset="2"/>
            </a:rPr>
            <a:t></a:t>
          </a:r>
          <a:endParaRPr lang="en-US" dirty="0">
            <a:solidFill>
              <a:srgbClr val="92D050"/>
            </a:solidFill>
          </a:endParaRPr>
        </a:p>
      </dgm:t>
    </dgm:pt>
    <dgm:pt modelId="{8EAE0499-223C-4C8A-AC5D-1865807E6783}" type="parTrans" cxnId="{B68F2120-2A21-4A92-8E90-88C73FB4DCF3}">
      <dgm:prSet/>
      <dgm:spPr/>
      <dgm:t>
        <a:bodyPr/>
        <a:lstStyle/>
        <a:p>
          <a:endParaRPr lang="en-US"/>
        </a:p>
      </dgm:t>
    </dgm:pt>
    <dgm:pt modelId="{D1ED2510-DCC0-43A2-B3A1-9433679ECCC4}" type="sibTrans" cxnId="{B68F2120-2A21-4A92-8E90-88C73FB4DCF3}">
      <dgm:prSet/>
      <dgm:spPr/>
      <dgm:t>
        <a:bodyPr/>
        <a:lstStyle/>
        <a:p>
          <a:endParaRPr lang="en-US"/>
        </a:p>
      </dgm:t>
    </dgm:pt>
    <dgm:pt modelId="{09267D14-324E-4E15-816A-8063DA970E03}" type="pres">
      <dgm:prSet presAssocID="{CFC19586-88B6-4328-A8EE-7724430FB2B2}" presName="root" presStyleCnt="0">
        <dgm:presLayoutVars>
          <dgm:dir/>
          <dgm:resizeHandles val="exact"/>
        </dgm:presLayoutVars>
      </dgm:prSet>
      <dgm:spPr/>
    </dgm:pt>
    <dgm:pt modelId="{80C57A95-0AF8-4639-9EB3-5E56F38DE976}" type="pres">
      <dgm:prSet presAssocID="{E74828A5-E455-4473-8C1C-4FD5C839DDFC}" presName="compNode" presStyleCnt="0"/>
      <dgm:spPr/>
    </dgm:pt>
    <dgm:pt modelId="{74D91C3C-F398-47D9-B573-C739E75C9C97}" type="pres">
      <dgm:prSet presAssocID="{E74828A5-E455-4473-8C1C-4FD5C839DDFC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  <a:solidFill>
          <a:srgbClr val="C00000"/>
        </a:solidFill>
      </dgm:spPr>
    </dgm:pt>
    <dgm:pt modelId="{074F9DC2-FA87-42C0-9B7E-51A52554F483}" type="pres">
      <dgm:prSet presAssocID="{E74828A5-E455-4473-8C1C-4FD5C839DDF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ntrolní seznam"/>
        </a:ext>
      </dgm:extLst>
    </dgm:pt>
    <dgm:pt modelId="{CA57DDDB-2639-4828-8D5F-9971BDD02F16}" type="pres">
      <dgm:prSet presAssocID="{E74828A5-E455-4473-8C1C-4FD5C839DDFC}" presName="spaceRect" presStyleCnt="0"/>
      <dgm:spPr/>
    </dgm:pt>
    <dgm:pt modelId="{026B411D-657C-4978-914B-324C83BB1081}" type="pres">
      <dgm:prSet presAssocID="{E74828A5-E455-4473-8C1C-4FD5C839DDFC}" presName="textRect" presStyleLbl="revTx" presStyleIdx="0" presStyleCnt="4">
        <dgm:presLayoutVars>
          <dgm:chMax val="1"/>
          <dgm:chPref val="1"/>
        </dgm:presLayoutVars>
      </dgm:prSet>
      <dgm:spPr/>
    </dgm:pt>
    <dgm:pt modelId="{0EB9CF94-B70F-435C-BBB3-A26804B6AFCB}" type="pres">
      <dgm:prSet presAssocID="{D0E7DD7F-64EC-4EF6-A9BA-9421521AF9DA}" presName="sibTrans" presStyleCnt="0"/>
      <dgm:spPr/>
    </dgm:pt>
    <dgm:pt modelId="{6D6EBA5C-4A94-437D-9092-C59DD2E8931A}" type="pres">
      <dgm:prSet presAssocID="{DEA68AAD-A0F8-49EE-B69E-180F8654BC82}" presName="compNode" presStyleCnt="0"/>
      <dgm:spPr/>
    </dgm:pt>
    <dgm:pt modelId="{F9748FE9-6CA5-4607-B238-3641841551D8}" type="pres">
      <dgm:prSet presAssocID="{DEA68AAD-A0F8-49EE-B69E-180F8654BC82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  <a:solidFill>
          <a:srgbClr val="FFC000"/>
        </a:solidFill>
      </dgm:spPr>
    </dgm:pt>
    <dgm:pt modelId="{B89606BB-42D7-4C75-9B15-C10A84DDBB73}" type="pres">
      <dgm:prSet presAssocID="{DEA68AAD-A0F8-49EE-B69E-180F8654BC8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lava s ozubenými koly"/>
        </a:ext>
      </dgm:extLst>
    </dgm:pt>
    <dgm:pt modelId="{A303AB88-DE06-4884-894C-B68C20A4DEB9}" type="pres">
      <dgm:prSet presAssocID="{DEA68AAD-A0F8-49EE-B69E-180F8654BC82}" presName="spaceRect" presStyleCnt="0"/>
      <dgm:spPr/>
    </dgm:pt>
    <dgm:pt modelId="{2F62F620-8683-41D3-AB64-296937B298C1}" type="pres">
      <dgm:prSet presAssocID="{DEA68AAD-A0F8-49EE-B69E-180F8654BC82}" presName="textRect" presStyleLbl="revTx" presStyleIdx="1" presStyleCnt="4">
        <dgm:presLayoutVars>
          <dgm:chMax val="1"/>
          <dgm:chPref val="1"/>
        </dgm:presLayoutVars>
      </dgm:prSet>
      <dgm:spPr/>
    </dgm:pt>
    <dgm:pt modelId="{1ABE2412-0367-413D-8972-FDA97418F72D}" type="pres">
      <dgm:prSet presAssocID="{70F51381-6775-464C-B1E7-46C930A24540}" presName="sibTrans" presStyleCnt="0"/>
      <dgm:spPr/>
    </dgm:pt>
    <dgm:pt modelId="{C7B0CA6E-64C9-4100-868A-2293D0A095F2}" type="pres">
      <dgm:prSet presAssocID="{A71049A7-0297-45BF-9CDB-7A5FB7ADFD6D}" presName="compNode" presStyleCnt="0"/>
      <dgm:spPr/>
    </dgm:pt>
    <dgm:pt modelId="{53CB9E24-1EC1-4BC1-A6D9-1129B56EC308}" type="pres">
      <dgm:prSet presAssocID="{A71049A7-0297-45BF-9CDB-7A5FB7ADFD6D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  <a:solidFill>
          <a:srgbClr val="FF0000"/>
        </a:solidFill>
      </dgm:spPr>
    </dgm:pt>
    <dgm:pt modelId="{0A828AD7-9172-431C-9E55-164D431B80CF}" type="pres">
      <dgm:prSet presAssocID="{A71049A7-0297-45BF-9CDB-7A5FB7ADFD6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d Face with No Fill"/>
        </a:ext>
      </dgm:extLst>
    </dgm:pt>
    <dgm:pt modelId="{AD430F39-4FC8-45EB-BB09-9D51730FAE6F}" type="pres">
      <dgm:prSet presAssocID="{A71049A7-0297-45BF-9CDB-7A5FB7ADFD6D}" presName="spaceRect" presStyleCnt="0"/>
      <dgm:spPr/>
    </dgm:pt>
    <dgm:pt modelId="{C0221917-A3F3-438D-B3C5-66B80B6B1DED}" type="pres">
      <dgm:prSet presAssocID="{A71049A7-0297-45BF-9CDB-7A5FB7ADFD6D}" presName="textRect" presStyleLbl="revTx" presStyleIdx="2" presStyleCnt="4">
        <dgm:presLayoutVars>
          <dgm:chMax val="1"/>
          <dgm:chPref val="1"/>
        </dgm:presLayoutVars>
      </dgm:prSet>
      <dgm:spPr/>
    </dgm:pt>
    <dgm:pt modelId="{96724AA7-2223-4C4E-AD98-DCE92C124B02}" type="pres">
      <dgm:prSet presAssocID="{C2E483DA-B613-43A8-86BB-E020021006FD}" presName="sibTrans" presStyleCnt="0"/>
      <dgm:spPr/>
    </dgm:pt>
    <dgm:pt modelId="{AA89070D-DA63-43E6-B8D6-4B4375E6EE03}" type="pres">
      <dgm:prSet presAssocID="{08A6C9C6-2B94-442D-8186-979A75C1268F}" presName="compNode" presStyleCnt="0"/>
      <dgm:spPr/>
    </dgm:pt>
    <dgm:pt modelId="{B2F7CCA2-832A-477A-A7A3-04720C5CDAB1}" type="pres">
      <dgm:prSet presAssocID="{08A6C9C6-2B94-442D-8186-979A75C1268F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  <a:solidFill>
          <a:srgbClr val="92D050"/>
        </a:solidFill>
      </dgm:spPr>
    </dgm:pt>
    <dgm:pt modelId="{9BF1D630-3D3E-4432-B4CD-08307DD94361}" type="pres">
      <dgm:prSet presAssocID="{08A6C9C6-2B94-442D-8186-979A75C1268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01FA0059-3CCC-4E3F-8ACC-2AB3BCE5977C}" type="pres">
      <dgm:prSet presAssocID="{08A6C9C6-2B94-442D-8186-979A75C1268F}" presName="spaceRect" presStyleCnt="0"/>
      <dgm:spPr/>
    </dgm:pt>
    <dgm:pt modelId="{0873F80C-4678-4B51-8B43-435D39A1889D}" type="pres">
      <dgm:prSet presAssocID="{08A6C9C6-2B94-442D-8186-979A75C1268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5DF760A-4EE1-4CC6-B4AB-AA2C124A7979}" type="presOf" srcId="{CFC19586-88B6-4328-A8EE-7724430FB2B2}" destId="{09267D14-324E-4E15-816A-8063DA970E03}" srcOrd="0" destOrd="0" presId="urn:microsoft.com/office/officeart/2018/5/layout/IconLeafLabelList"/>
    <dgm:cxn modelId="{72F8F40A-E85E-438A-A8BD-5809AE0A24E2}" type="presOf" srcId="{08A6C9C6-2B94-442D-8186-979A75C1268F}" destId="{0873F80C-4678-4B51-8B43-435D39A1889D}" srcOrd="0" destOrd="0" presId="urn:microsoft.com/office/officeart/2018/5/layout/IconLeafLabelList"/>
    <dgm:cxn modelId="{B68F2120-2A21-4A92-8E90-88C73FB4DCF3}" srcId="{CFC19586-88B6-4328-A8EE-7724430FB2B2}" destId="{08A6C9C6-2B94-442D-8186-979A75C1268F}" srcOrd="3" destOrd="0" parTransId="{8EAE0499-223C-4C8A-AC5D-1865807E6783}" sibTransId="{D1ED2510-DCC0-43A2-B3A1-9433679ECCC4}"/>
    <dgm:cxn modelId="{4AFE086F-BF7B-4E13-81DA-9B3967C46B8A}" type="presOf" srcId="{E74828A5-E455-4473-8C1C-4FD5C839DDFC}" destId="{026B411D-657C-4978-914B-324C83BB1081}" srcOrd="0" destOrd="0" presId="urn:microsoft.com/office/officeart/2018/5/layout/IconLeafLabelList"/>
    <dgm:cxn modelId="{2BFEEB54-8ADC-4CAB-B84D-42D21FD9E8B3}" srcId="{CFC19586-88B6-4328-A8EE-7724430FB2B2}" destId="{A71049A7-0297-45BF-9CDB-7A5FB7ADFD6D}" srcOrd="2" destOrd="0" parTransId="{39359935-A1E2-4155-BD19-15B8FBDFE232}" sibTransId="{C2E483DA-B613-43A8-86BB-E020021006FD}"/>
    <dgm:cxn modelId="{7E604682-B285-4DCB-81FE-264D4293A9B0}" type="presOf" srcId="{A71049A7-0297-45BF-9CDB-7A5FB7ADFD6D}" destId="{C0221917-A3F3-438D-B3C5-66B80B6B1DED}" srcOrd="0" destOrd="0" presId="urn:microsoft.com/office/officeart/2018/5/layout/IconLeafLabelList"/>
    <dgm:cxn modelId="{6E04C2AB-4BB0-46A6-821C-E1CC5F80BB87}" srcId="{CFC19586-88B6-4328-A8EE-7724430FB2B2}" destId="{E74828A5-E455-4473-8C1C-4FD5C839DDFC}" srcOrd="0" destOrd="0" parTransId="{FD0A0BEB-3369-4D68-AD61-94868D0811D4}" sibTransId="{D0E7DD7F-64EC-4EF6-A9BA-9421521AF9DA}"/>
    <dgm:cxn modelId="{568627CB-0420-4E27-8060-09079F36B192}" type="presOf" srcId="{DEA68AAD-A0F8-49EE-B69E-180F8654BC82}" destId="{2F62F620-8683-41D3-AB64-296937B298C1}" srcOrd="0" destOrd="0" presId="urn:microsoft.com/office/officeart/2018/5/layout/IconLeafLabelList"/>
    <dgm:cxn modelId="{8D3CDDF6-7CFE-490E-966E-40A734A37350}" srcId="{CFC19586-88B6-4328-A8EE-7724430FB2B2}" destId="{DEA68AAD-A0F8-49EE-B69E-180F8654BC82}" srcOrd="1" destOrd="0" parTransId="{5603F50E-9380-4AA1-8E5F-C7BCF3B39F1D}" sibTransId="{70F51381-6775-464C-B1E7-46C930A24540}"/>
    <dgm:cxn modelId="{5E441588-03F4-4203-A790-F8CF3E062E61}" type="presParOf" srcId="{09267D14-324E-4E15-816A-8063DA970E03}" destId="{80C57A95-0AF8-4639-9EB3-5E56F38DE976}" srcOrd="0" destOrd="0" presId="urn:microsoft.com/office/officeart/2018/5/layout/IconLeafLabelList"/>
    <dgm:cxn modelId="{92B7A00E-F71F-40DB-BD6E-03301A0D8F07}" type="presParOf" srcId="{80C57A95-0AF8-4639-9EB3-5E56F38DE976}" destId="{74D91C3C-F398-47D9-B573-C739E75C9C97}" srcOrd="0" destOrd="0" presId="urn:microsoft.com/office/officeart/2018/5/layout/IconLeafLabelList"/>
    <dgm:cxn modelId="{537D421B-48A2-42CA-A535-3558F41F80BB}" type="presParOf" srcId="{80C57A95-0AF8-4639-9EB3-5E56F38DE976}" destId="{074F9DC2-FA87-42C0-9B7E-51A52554F483}" srcOrd="1" destOrd="0" presId="urn:microsoft.com/office/officeart/2018/5/layout/IconLeafLabelList"/>
    <dgm:cxn modelId="{02C96D66-B719-4B49-8FF0-4CA5F35C5755}" type="presParOf" srcId="{80C57A95-0AF8-4639-9EB3-5E56F38DE976}" destId="{CA57DDDB-2639-4828-8D5F-9971BDD02F16}" srcOrd="2" destOrd="0" presId="urn:microsoft.com/office/officeart/2018/5/layout/IconLeafLabelList"/>
    <dgm:cxn modelId="{C49A27F7-BB71-4530-B182-43AA180502D1}" type="presParOf" srcId="{80C57A95-0AF8-4639-9EB3-5E56F38DE976}" destId="{026B411D-657C-4978-914B-324C83BB1081}" srcOrd="3" destOrd="0" presId="urn:microsoft.com/office/officeart/2018/5/layout/IconLeafLabelList"/>
    <dgm:cxn modelId="{5754BAAA-3526-4451-8D7E-57290967B5EA}" type="presParOf" srcId="{09267D14-324E-4E15-816A-8063DA970E03}" destId="{0EB9CF94-B70F-435C-BBB3-A26804B6AFCB}" srcOrd="1" destOrd="0" presId="urn:microsoft.com/office/officeart/2018/5/layout/IconLeafLabelList"/>
    <dgm:cxn modelId="{7E737808-249F-4583-BD6E-F8C1A8E32C44}" type="presParOf" srcId="{09267D14-324E-4E15-816A-8063DA970E03}" destId="{6D6EBA5C-4A94-437D-9092-C59DD2E8931A}" srcOrd="2" destOrd="0" presId="urn:microsoft.com/office/officeart/2018/5/layout/IconLeafLabelList"/>
    <dgm:cxn modelId="{8835AD77-DCB2-493B-BA5A-2D3907641DFF}" type="presParOf" srcId="{6D6EBA5C-4A94-437D-9092-C59DD2E8931A}" destId="{F9748FE9-6CA5-4607-B238-3641841551D8}" srcOrd="0" destOrd="0" presId="urn:microsoft.com/office/officeart/2018/5/layout/IconLeafLabelList"/>
    <dgm:cxn modelId="{05BFFA66-24F0-41F8-984E-AF5F13437D12}" type="presParOf" srcId="{6D6EBA5C-4A94-437D-9092-C59DD2E8931A}" destId="{B89606BB-42D7-4C75-9B15-C10A84DDBB73}" srcOrd="1" destOrd="0" presId="urn:microsoft.com/office/officeart/2018/5/layout/IconLeafLabelList"/>
    <dgm:cxn modelId="{84D1C6F2-F313-4337-A94F-E90CBE754B9B}" type="presParOf" srcId="{6D6EBA5C-4A94-437D-9092-C59DD2E8931A}" destId="{A303AB88-DE06-4884-894C-B68C20A4DEB9}" srcOrd="2" destOrd="0" presId="urn:microsoft.com/office/officeart/2018/5/layout/IconLeafLabelList"/>
    <dgm:cxn modelId="{2AFD20C4-A703-4323-BB40-6FC883838EAA}" type="presParOf" srcId="{6D6EBA5C-4A94-437D-9092-C59DD2E8931A}" destId="{2F62F620-8683-41D3-AB64-296937B298C1}" srcOrd="3" destOrd="0" presId="urn:microsoft.com/office/officeart/2018/5/layout/IconLeafLabelList"/>
    <dgm:cxn modelId="{123339F8-C898-4C81-8B3D-C3C5913CCD0F}" type="presParOf" srcId="{09267D14-324E-4E15-816A-8063DA970E03}" destId="{1ABE2412-0367-413D-8972-FDA97418F72D}" srcOrd="3" destOrd="0" presId="urn:microsoft.com/office/officeart/2018/5/layout/IconLeafLabelList"/>
    <dgm:cxn modelId="{35296D87-EFA6-4448-B694-FA53FC695652}" type="presParOf" srcId="{09267D14-324E-4E15-816A-8063DA970E03}" destId="{C7B0CA6E-64C9-4100-868A-2293D0A095F2}" srcOrd="4" destOrd="0" presId="urn:microsoft.com/office/officeart/2018/5/layout/IconLeafLabelList"/>
    <dgm:cxn modelId="{10094480-F2F4-4BA7-826F-C1FB6F7665B1}" type="presParOf" srcId="{C7B0CA6E-64C9-4100-868A-2293D0A095F2}" destId="{53CB9E24-1EC1-4BC1-A6D9-1129B56EC308}" srcOrd="0" destOrd="0" presId="urn:microsoft.com/office/officeart/2018/5/layout/IconLeafLabelList"/>
    <dgm:cxn modelId="{6C67D1FD-BE12-48C6-ABF0-C14D14396E54}" type="presParOf" srcId="{C7B0CA6E-64C9-4100-868A-2293D0A095F2}" destId="{0A828AD7-9172-431C-9E55-164D431B80CF}" srcOrd="1" destOrd="0" presId="urn:microsoft.com/office/officeart/2018/5/layout/IconLeafLabelList"/>
    <dgm:cxn modelId="{F2D86A8F-11B4-4C58-9A6A-EA231256A67D}" type="presParOf" srcId="{C7B0CA6E-64C9-4100-868A-2293D0A095F2}" destId="{AD430F39-4FC8-45EB-BB09-9D51730FAE6F}" srcOrd="2" destOrd="0" presId="urn:microsoft.com/office/officeart/2018/5/layout/IconLeafLabelList"/>
    <dgm:cxn modelId="{CF8D630C-607B-4A17-9DC4-22A9012541A9}" type="presParOf" srcId="{C7B0CA6E-64C9-4100-868A-2293D0A095F2}" destId="{C0221917-A3F3-438D-B3C5-66B80B6B1DED}" srcOrd="3" destOrd="0" presId="urn:microsoft.com/office/officeart/2018/5/layout/IconLeafLabelList"/>
    <dgm:cxn modelId="{3BA29749-F382-42F8-9170-B47706747079}" type="presParOf" srcId="{09267D14-324E-4E15-816A-8063DA970E03}" destId="{96724AA7-2223-4C4E-AD98-DCE92C124B02}" srcOrd="5" destOrd="0" presId="urn:microsoft.com/office/officeart/2018/5/layout/IconLeafLabelList"/>
    <dgm:cxn modelId="{7A9E01C5-31F6-4F94-9C1B-5511738D2917}" type="presParOf" srcId="{09267D14-324E-4E15-816A-8063DA970E03}" destId="{AA89070D-DA63-43E6-B8D6-4B4375E6EE03}" srcOrd="6" destOrd="0" presId="urn:microsoft.com/office/officeart/2018/5/layout/IconLeafLabelList"/>
    <dgm:cxn modelId="{4420D339-0D58-466B-B758-A8088D8F8ABC}" type="presParOf" srcId="{AA89070D-DA63-43E6-B8D6-4B4375E6EE03}" destId="{B2F7CCA2-832A-477A-A7A3-04720C5CDAB1}" srcOrd="0" destOrd="0" presId="urn:microsoft.com/office/officeart/2018/5/layout/IconLeafLabelList"/>
    <dgm:cxn modelId="{0E00039D-F639-4AEA-905E-6F631189F5D4}" type="presParOf" srcId="{AA89070D-DA63-43E6-B8D6-4B4375E6EE03}" destId="{9BF1D630-3D3E-4432-B4CD-08307DD94361}" srcOrd="1" destOrd="0" presId="urn:microsoft.com/office/officeart/2018/5/layout/IconLeafLabelList"/>
    <dgm:cxn modelId="{23891A4C-4B6B-478D-9C8C-02D9C78713D6}" type="presParOf" srcId="{AA89070D-DA63-43E6-B8D6-4B4375E6EE03}" destId="{01FA0059-3CCC-4E3F-8ACC-2AB3BCE5977C}" srcOrd="2" destOrd="0" presId="urn:microsoft.com/office/officeart/2018/5/layout/IconLeafLabelList"/>
    <dgm:cxn modelId="{9674408D-8DA6-486F-BFC2-D74D7F0A726B}" type="presParOf" srcId="{AA89070D-DA63-43E6-B8D6-4B4375E6EE03}" destId="{0873F80C-4678-4B51-8B43-435D39A1889D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91C3C-F398-47D9-B573-C739E75C9C97}">
      <dsp:nvSpPr>
        <dsp:cNvPr id="0" name=""/>
        <dsp:cNvSpPr/>
      </dsp:nvSpPr>
      <dsp:spPr>
        <a:xfrm>
          <a:off x="989778" y="465986"/>
          <a:ext cx="1264867" cy="1264867"/>
        </a:xfrm>
        <a:prstGeom prst="round2DiagRect">
          <a:avLst>
            <a:gd name="adj1" fmla="val 29727"/>
            <a:gd name="adj2" fmla="val 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4F9DC2-FA87-42C0-9B7E-51A52554F483}">
      <dsp:nvSpPr>
        <dsp:cNvPr id="0" name=""/>
        <dsp:cNvSpPr/>
      </dsp:nvSpPr>
      <dsp:spPr>
        <a:xfrm>
          <a:off x="1259340" y="735548"/>
          <a:ext cx="725743" cy="7257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B411D-657C-4978-914B-324C83BB1081}">
      <dsp:nvSpPr>
        <dsp:cNvPr id="0" name=""/>
        <dsp:cNvSpPr/>
      </dsp:nvSpPr>
      <dsp:spPr>
        <a:xfrm>
          <a:off x="585436" y="2124829"/>
          <a:ext cx="207355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3200" kern="1200" dirty="0">
              <a:solidFill>
                <a:srgbClr val="C00000"/>
              </a:solidFill>
            </a:rPr>
            <a:t>???</a:t>
          </a:r>
          <a:endParaRPr lang="en-US" sz="3200" kern="1200" dirty="0">
            <a:solidFill>
              <a:srgbClr val="C00000"/>
            </a:solidFill>
          </a:endParaRPr>
        </a:p>
      </dsp:txBody>
      <dsp:txXfrm>
        <a:off x="585436" y="2124829"/>
        <a:ext cx="2073553" cy="720000"/>
      </dsp:txXfrm>
    </dsp:sp>
    <dsp:sp modelId="{F9748FE9-6CA5-4607-B238-3641841551D8}">
      <dsp:nvSpPr>
        <dsp:cNvPr id="0" name=""/>
        <dsp:cNvSpPr/>
      </dsp:nvSpPr>
      <dsp:spPr>
        <a:xfrm>
          <a:off x="3426203" y="465986"/>
          <a:ext cx="1264867" cy="1264867"/>
        </a:xfrm>
        <a:prstGeom prst="round2DiagRect">
          <a:avLst>
            <a:gd name="adj1" fmla="val 29727"/>
            <a:gd name="adj2" fmla="val 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9606BB-42D7-4C75-9B15-C10A84DDBB73}">
      <dsp:nvSpPr>
        <dsp:cNvPr id="0" name=""/>
        <dsp:cNvSpPr/>
      </dsp:nvSpPr>
      <dsp:spPr>
        <a:xfrm>
          <a:off x="3695765" y="735548"/>
          <a:ext cx="725743" cy="7257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2F620-8683-41D3-AB64-296937B298C1}">
      <dsp:nvSpPr>
        <dsp:cNvPr id="0" name=""/>
        <dsp:cNvSpPr/>
      </dsp:nvSpPr>
      <dsp:spPr>
        <a:xfrm>
          <a:off x="3021860" y="2124829"/>
          <a:ext cx="207355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3200" kern="1200" dirty="0">
              <a:solidFill>
                <a:srgbClr val="FFC000"/>
              </a:solidFill>
            </a:rPr>
            <a:t>!!!</a:t>
          </a:r>
          <a:endParaRPr lang="en-US" sz="3200" kern="1200" dirty="0">
            <a:solidFill>
              <a:srgbClr val="FFC000"/>
            </a:solidFill>
          </a:endParaRPr>
        </a:p>
      </dsp:txBody>
      <dsp:txXfrm>
        <a:off x="3021860" y="2124829"/>
        <a:ext cx="2073553" cy="720000"/>
      </dsp:txXfrm>
    </dsp:sp>
    <dsp:sp modelId="{53CB9E24-1EC1-4BC1-A6D9-1129B56EC308}">
      <dsp:nvSpPr>
        <dsp:cNvPr id="0" name=""/>
        <dsp:cNvSpPr/>
      </dsp:nvSpPr>
      <dsp:spPr>
        <a:xfrm>
          <a:off x="5862628" y="465986"/>
          <a:ext cx="1264867" cy="1264867"/>
        </a:xfrm>
        <a:prstGeom prst="round2DiagRect">
          <a:avLst>
            <a:gd name="adj1" fmla="val 29727"/>
            <a:gd name="adj2" fmla="val 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828AD7-9172-431C-9E55-164D431B80CF}">
      <dsp:nvSpPr>
        <dsp:cNvPr id="0" name=""/>
        <dsp:cNvSpPr/>
      </dsp:nvSpPr>
      <dsp:spPr>
        <a:xfrm>
          <a:off x="6132190" y="735548"/>
          <a:ext cx="725743" cy="7257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21917-A3F3-438D-B3C5-66B80B6B1DED}">
      <dsp:nvSpPr>
        <dsp:cNvPr id="0" name=""/>
        <dsp:cNvSpPr/>
      </dsp:nvSpPr>
      <dsp:spPr>
        <a:xfrm>
          <a:off x="5458285" y="2124829"/>
          <a:ext cx="207355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3200" kern="1200" dirty="0">
              <a:solidFill>
                <a:srgbClr val="FF0000"/>
              </a:solidFill>
              <a:sym typeface="Wingdings" panose="05000000000000000000" pitchFamily="2" charset="2"/>
            </a:rPr>
            <a:t></a:t>
          </a:r>
          <a:r>
            <a:rPr lang="cs-CZ" sz="3200" kern="1200" dirty="0">
              <a:solidFill>
                <a:srgbClr val="FF0000"/>
              </a:solidFill>
            </a:rPr>
            <a:t> </a:t>
          </a:r>
          <a:r>
            <a:rPr lang="cs-CZ" sz="3200" kern="1200" dirty="0">
              <a:solidFill>
                <a:srgbClr val="FF0000"/>
              </a:solidFill>
              <a:sym typeface="Wingdings" panose="05000000000000000000" pitchFamily="2" charset="2"/>
            </a:rPr>
            <a:t></a:t>
          </a:r>
          <a:r>
            <a:rPr lang="cs-CZ" sz="3200" kern="1200" dirty="0">
              <a:solidFill>
                <a:srgbClr val="FF0000"/>
              </a:solidFill>
            </a:rPr>
            <a:t> </a:t>
          </a:r>
          <a:r>
            <a:rPr lang="cs-CZ" sz="3200" kern="1200" dirty="0">
              <a:solidFill>
                <a:srgbClr val="FF0000"/>
              </a:solidFill>
              <a:sym typeface="Wingdings" panose="05000000000000000000" pitchFamily="2" charset="2"/>
            </a:rPr>
            <a:t>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5458285" y="2124829"/>
        <a:ext cx="2073553" cy="720000"/>
      </dsp:txXfrm>
    </dsp:sp>
    <dsp:sp modelId="{B2F7CCA2-832A-477A-A7A3-04720C5CDAB1}">
      <dsp:nvSpPr>
        <dsp:cNvPr id="0" name=""/>
        <dsp:cNvSpPr/>
      </dsp:nvSpPr>
      <dsp:spPr>
        <a:xfrm>
          <a:off x="8299053" y="465986"/>
          <a:ext cx="1264867" cy="1264867"/>
        </a:xfrm>
        <a:prstGeom prst="round2DiagRect">
          <a:avLst>
            <a:gd name="adj1" fmla="val 29727"/>
            <a:gd name="adj2" fmla="val 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1D630-3D3E-4432-B4CD-08307DD94361}">
      <dsp:nvSpPr>
        <dsp:cNvPr id="0" name=""/>
        <dsp:cNvSpPr/>
      </dsp:nvSpPr>
      <dsp:spPr>
        <a:xfrm>
          <a:off x="8568615" y="735548"/>
          <a:ext cx="725743" cy="72574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3F80C-4678-4B51-8B43-435D39A1889D}">
      <dsp:nvSpPr>
        <dsp:cNvPr id="0" name=""/>
        <dsp:cNvSpPr/>
      </dsp:nvSpPr>
      <dsp:spPr>
        <a:xfrm>
          <a:off x="7894710" y="2124829"/>
          <a:ext cx="207355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3200" kern="1200" dirty="0">
              <a:solidFill>
                <a:srgbClr val="92D050"/>
              </a:solidFill>
              <a:sym typeface="Wingdings" panose="05000000000000000000" pitchFamily="2" charset="2"/>
            </a:rPr>
            <a:t></a:t>
          </a:r>
          <a:r>
            <a:rPr lang="cs-CZ" sz="3200" kern="1200" dirty="0">
              <a:solidFill>
                <a:srgbClr val="92D050"/>
              </a:solidFill>
            </a:rPr>
            <a:t> </a:t>
          </a:r>
          <a:r>
            <a:rPr lang="cs-CZ" sz="3200" kern="1200" dirty="0">
              <a:solidFill>
                <a:srgbClr val="92D050"/>
              </a:solidFill>
              <a:sym typeface="Wingdings" panose="05000000000000000000" pitchFamily="2" charset="2"/>
            </a:rPr>
            <a:t></a:t>
          </a:r>
          <a:r>
            <a:rPr lang="cs-CZ" sz="3200" kern="1200" dirty="0">
              <a:solidFill>
                <a:srgbClr val="92D050"/>
              </a:solidFill>
            </a:rPr>
            <a:t> </a:t>
          </a:r>
          <a:r>
            <a:rPr lang="cs-CZ" sz="3200" kern="1200" dirty="0">
              <a:solidFill>
                <a:srgbClr val="92D050"/>
              </a:solidFill>
              <a:sym typeface="Wingdings" panose="05000000000000000000" pitchFamily="2" charset="2"/>
            </a:rPr>
            <a:t></a:t>
          </a:r>
          <a:endParaRPr lang="en-US" sz="3200" kern="1200" dirty="0">
            <a:solidFill>
              <a:srgbClr val="92D050"/>
            </a:solidFill>
          </a:endParaRPr>
        </a:p>
      </dsp:txBody>
      <dsp:txXfrm>
        <a:off x="7894710" y="2124829"/>
        <a:ext cx="2073553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mr.cz/cs/Microsites/Uzemni-dimenze/Evaluace-IN/CLL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0CD4FE47-DB4A-4C13-8412-5858AD7A0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2760B50-96E2-4384-94C2-8F5A13BDD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19F9648-F901-4AE2-B520-A06813866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4467" y="802298"/>
            <a:ext cx="5541503" cy="25414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5400" dirty="0" err="1"/>
              <a:t>Fokusní</a:t>
            </a:r>
            <a:r>
              <a:rPr lang="cs-CZ" sz="5400" dirty="0"/>
              <a:t> skupina II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4A838F3-35C2-40F0-9BD9-2EA4DB809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3897" y="477559"/>
            <a:ext cx="4072187" cy="2488115"/>
            <a:chOff x="7630846" y="3690296"/>
            <a:chExt cx="4072187" cy="250397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BC980A5-218A-4B05-9051-2C38571D9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0846" y="3690296"/>
              <a:ext cx="4072187" cy="250397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06DA8DD-9B44-40BF-82FB-3BA4149AA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9809" y="3851281"/>
              <a:ext cx="3769485" cy="218162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09166B3B-BE11-4433-A5B7-513A250752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5569" y="825983"/>
            <a:ext cx="3420705" cy="1810095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6CD127E-909E-4D6A-BB8A-0A99236DB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2924" y="3526496"/>
            <a:ext cx="553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Podnadpis 2">
            <a:extLst>
              <a:ext uri="{FF2B5EF4-FFF2-40B4-BE49-F238E27FC236}">
                <a16:creationId xmlns:a16="http://schemas.microsoft.com/office/drawing/2014/main" id="{651778EB-C540-4531-9389-D56543A5B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467" y="3531204"/>
            <a:ext cx="6178089" cy="97762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cs-CZ" sz="1300" dirty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1700" b="1" dirty="0" err="1"/>
              <a:t>Mid</a:t>
            </a:r>
            <a:r>
              <a:rPr lang="cs-CZ" sz="1700" b="1" dirty="0"/>
              <a:t>-term evaluace </a:t>
            </a:r>
            <a:r>
              <a:rPr lang="cs-CZ" sz="1700" b="1" dirty="0" err="1"/>
              <a:t>sclld</a:t>
            </a:r>
            <a:endParaRPr lang="cs-CZ" sz="1700" b="1" dirty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1700" b="1" dirty="0"/>
              <a:t>17. 07. 2019 v zasedací místnosti sídla mas naděje o.p.s.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C1E021C-14DE-4B3C-B694-D301AFBE5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3897" y="3131726"/>
            <a:ext cx="4072187" cy="2504352"/>
            <a:chOff x="7630846" y="3184124"/>
            <a:chExt cx="4072187" cy="2590592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89BBF555-ADE9-4C11-8792-22F996DC90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0846" y="3184124"/>
              <a:ext cx="4072187" cy="2590592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38B4E56-F711-409B-9505-EB67A9AD9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9809" y="3348727"/>
              <a:ext cx="3769485" cy="2254220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73E50ECB-2302-469C-8E93-019E00D99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5569" y="3480125"/>
            <a:ext cx="3420705" cy="1829964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1D4A434-A7A3-46B5-8B91-C54B37ED951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077" y="1472996"/>
            <a:ext cx="3127688" cy="51606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B7D4630-E5B4-4045-9DD1-01C2374938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6DEA28E-42E8-4B55-B0E5-4569F73D1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Obrázek 23">
            <a:extLst>
              <a:ext uri="{FF2B5EF4-FFF2-40B4-BE49-F238E27FC236}">
                <a16:creationId xmlns:a16="http://schemas.microsoft.com/office/drawing/2014/main" id="{EA47937A-8B0C-4E82-BF14-219A4F0B81A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41215" y="3686558"/>
            <a:ext cx="3115526" cy="1385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989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klíčová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700" b="1" u="sng" dirty="0"/>
              <a:t>1. proces – Příprava výzev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Zahajovat práci na jednotlivých procesech s dostatečným časovým předstihem (příprava výzvy, změna SCLLD)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Evidovat zpětné vazby od ŘO a zapracovávat zpětné vazby od ŘO při příštím zpracování dokumentace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Pořádat pravidelná školení pracovníků MAS Naděje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Zautomatizovat jednotlivé dílčí procesy pracovníky MAS Naděje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Zpracovat interní postupy PR OPŽP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Budovat znalostní kapacit odborníků v rámci realizace PR OPŽP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Aktualizovat interní postupy PR PRV</a:t>
            </a:r>
          </a:p>
        </p:txBody>
      </p:sp>
    </p:spTree>
    <p:extLst>
      <p:ext uri="{BB962C8B-B14F-4D97-AF65-F5344CB8AC3E}">
        <p14:creationId xmlns:p14="http://schemas.microsoft.com/office/powerpoint/2010/main" val="47586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klíčová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700" b="1" u="sng" dirty="0"/>
              <a:t>2. proces – Vyhlášení výzev a příjem žádostí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Konzultovat problematiku s ŘO a s ostatními MAS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Pořádat pravidelná školení pracovníků MAS Naděje k procesům spojených s vyhlášením výzvy a příjmu žádostí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Zvýšit propagaci možností financování jednotlivých aktivit mezi potencionální žadatele v území MAS Naděje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Uspořádat školení pro práci se systémem ISKP pro žadatele v území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Navázat spolupráci s komerčními subjekty v území zaměřených na projektové řízení (budování znalostních kapacit)</a:t>
            </a:r>
          </a:p>
        </p:txBody>
      </p:sp>
    </p:spTree>
    <p:extLst>
      <p:ext uri="{BB962C8B-B14F-4D97-AF65-F5344CB8AC3E}">
        <p14:creationId xmlns:p14="http://schemas.microsoft.com/office/powerpoint/2010/main" val="36949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10408988" cy="1049235"/>
          </a:xfrm>
        </p:spPr>
        <p:txBody>
          <a:bodyPr>
            <a:normAutofit/>
          </a:bodyPr>
          <a:lstStyle/>
          <a:p>
            <a:r>
              <a:rPr lang="cs-CZ" dirty="0"/>
              <a:t>klíčová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700" b="1" u="sng" dirty="0"/>
              <a:t>3. proces – Hodnocení žádostí a výběr projektů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Konzultovat problematiku s ŘO a s ostatními MAS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Nastavit pravidelnou notifikaci z hlediska dodržování lhůt jednotlivých dílčích procesů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Nastavit pravidla z hlediska zastupitelnosti pracovníků MAS Naděje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Vyhlašovat výzvu s vazbou na PR PRV vždy v období od 1. do 5. měsíce každého roku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Získat dostatečné znalosti v rámci oblasti rozdílnosti PR PRV (Portál farmáře) a ostatních PR OP (MS 2014+) </a:t>
            </a:r>
          </a:p>
        </p:txBody>
      </p:sp>
    </p:spTree>
    <p:extLst>
      <p:ext uri="{BB962C8B-B14F-4D97-AF65-F5344CB8AC3E}">
        <p14:creationId xmlns:p14="http://schemas.microsoft.com/office/powerpoint/2010/main" val="377870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klíčová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700" b="1" u="sng" dirty="0"/>
              <a:t>4. proces – Animační činnost (animace a komunikace)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Vytvořit a propagovat tištěné materiály o činnosti MAS Naděje do území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Uspořádat dotazníkové šetření ve věci komunikačních kanálů MAS Naděje směrem do území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Zintenzivnit spolupráci MAS Naděje se zástupci obcí (propagace prostřednictvím webových stránek obcí a regionálních zpravodajů)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Upřednostnit osobní setkání s potenciálními žadateli před e-mailovou a jinou komunikací</a:t>
            </a:r>
          </a:p>
        </p:txBody>
      </p:sp>
    </p:spTree>
    <p:extLst>
      <p:ext uri="{BB962C8B-B14F-4D97-AF65-F5344CB8AC3E}">
        <p14:creationId xmlns:p14="http://schemas.microsoft.com/office/powerpoint/2010/main" val="157951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 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b="1" u="sng" dirty="0"/>
              <a:t>B.1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i="1" dirty="0"/>
              <a:t>Do jaké míry jsou východiska pro realizaci SCLLD, tj. závěry SWOT analýzy a analýzy problémů a potřeb a identifikovaná rizika stále platná?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500" dirty="0"/>
              <a:t>3x evaluační podotázka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b="1" u="sng" dirty="0"/>
              <a:t>B.2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i="1" dirty="0"/>
              <a:t>Do jaké míry odpovídají cíle a opatření SCLLD aktuálním problémům a potřebám území MAS Naděje?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500" dirty="0"/>
              <a:t>3x evaluační podotázka</a:t>
            </a:r>
          </a:p>
        </p:txBody>
      </p:sp>
    </p:spTree>
    <p:extLst>
      <p:ext uri="{BB962C8B-B14F-4D97-AF65-F5344CB8AC3E}">
        <p14:creationId xmlns:p14="http://schemas.microsoft.com/office/powerpoint/2010/main" val="222795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 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b="1" u="sng" dirty="0"/>
              <a:t>B.3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i="1" dirty="0"/>
              <a:t>Do jaké míry jsou alokované finanční prostředky na jednotlivá opatření/</a:t>
            </a:r>
            <a:r>
              <a:rPr lang="cs-CZ" sz="1700" i="1" dirty="0" err="1"/>
              <a:t>fiche</a:t>
            </a:r>
            <a:r>
              <a:rPr lang="cs-CZ" sz="1700" i="1" dirty="0"/>
              <a:t> programových rámců dostatečné pro vyřešení identifikovaných problémů a potřeb v území MAS Naděje?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500" dirty="0"/>
              <a:t>2x evaluační podotázka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b="1" u="sng" dirty="0"/>
              <a:t>B.4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i="1" dirty="0"/>
              <a:t>Do jaké míry obsahují programové rámce právě taková opatření/</a:t>
            </a:r>
            <a:r>
              <a:rPr lang="cs-CZ" sz="1700" i="1" dirty="0" err="1"/>
              <a:t>fiche</a:t>
            </a:r>
            <a:r>
              <a:rPr lang="cs-CZ" sz="1700" i="1" dirty="0"/>
              <a:t>, o které je ze strany potenciálních žadatelů zájem?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500" dirty="0"/>
              <a:t>3x evaluační podotázka</a:t>
            </a:r>
          </a:p>
        </p:txBody>
      </p:sp>
    </p:spTree>
    <p:extLst>
      <p:ext uri="{BB962C8B-B14F-4D97-AF65-F5344CB8AC3E}">
        <p14:creationId xmlns:p14="http://schemas.microsoft.com/office/powerpoint/2010/main" val="320245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klíčová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700" b="1" u="sng" dirty="0"/>
              <a:t>B.1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Vysoká administrativní zátěž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Nastavení SCLLD neodpovídá problémům a potřebám území MAS Naděje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Zavedení čl. 20 PR PRV předpokládá zvýšení absorpční kapacity projektů v území MAS Naděje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Nutnost zintenzivnění animačních a komunikačních aktivit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SWOT analýza a analýza problémů a potřeb jsou stále platné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Analýza rizik prováděna v rámci SWOT analýzy je stále platná</a:t>
            </a:r>
          </a:p>
        </p:txBody>
      </p:sp>
    </p:spTree>
    <p:extLst>
      <p:ext uri="{BB962C8B-B14F-4D97-AF65-F5344CB8AC3E}">
        <p14:creationId xmlns:p14="http://schemas.microsoft.com/office/powerpoint/2010/main" val="79655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Doporučení k řešení klíčových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700" b="1" u="sng" dirty="0"/>
              <a:t>B.1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 případě technické možnosti převést finanční alokaci z opatření OPŽP 3.1.1 Výsadba dřevin do jiného programového rámce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Zařadit do SCLLD čl. 20 PR PRV + změna finančního plánu</a:t>
            </a:r>
          </a:p>
        </p:txBody>
      </p:sp>
    </p:spTree>
    <p:extLst>
      <p:ext uri="{BB962C8B-B14F-4D97-AF65-F5344CB8AC3E}">
        <p14:creationId xmlns:p14="http://schemas.microsoft.com/office/powerpoint/2010/main" val="23076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klíčová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700" b="1" u="sng" dirty="0"/>
              <a:t>B.2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Zavedení nového opatření s názvem „Podpora základních služeb a obnova vesnic ve venkovských oblastech“ s vazbou na specifický cíl č. 2.6 „Podpora a rozvoj občanské vybavenosti“ strategického cíle č. 2 „Rozvoj a podpora obcí“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Udržení finančního zdroje (krajský dotační titul), jehož prostřednictvím lze financovat realizaci klíčového opatření č. 2.3.3 „Žijeme pospolu“ a podporovat komunitní život na venkově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Významné problémy v území jako je administrativní zátěž nelze z úrovně MAS řešit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Řešit zbytkové finanční alokace v jednotlivých programových rámcích</a:t>
            </a:r>
          </a:p>
        </p:txBody>
      </p:sp>
    </p:spTree>
    <p:extLst>
      <p:ext uri="{BB962C8B-B14F-4D97-AF65-F5344CB8AC3E}">
        <p14:creationId xmlns:p14="http://schemas.microsoft.com/office/powerpoint/2010/main" val="334484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Doporučení k řešení klíčových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700" b="1" u="sng" dirty="0"/>
              <a:t>B.2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Zvýšení absorpční kapacity projektů v území (čl. 20 PR PRV)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Realokace finanční prostředků PR PRV (čl. 20 PR PRV)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Změna SCLLD = implementace čl. 20 do PR PRV + úprava finančního a indikátorového plánu ve vztahu ke skutečnosti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Řešení zbytkové alokace v PR OPŽP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Řešení zbytkové alokace v PR IROP, tj. přesunout do oblasti školství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Řešení zbytkové alokace v PR OPZ, tj. přesunout do sociální oblasti</a:t>
            </a:r>
          </a:p>
        </p:txBody>
      </p:sp>
    </p:spTree>
    <p:extLst>
      <p:ext uri="{BB962C8B-B14F-4D97-AF65-F5344CB8AC3E}">
        <p14:creationId xmlns:p14="http://schemas.microsoft.com/office/powerpoint/2010/main" val="356961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900" dirty="0"/>
              <a:t>Zahájení jednání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900" dirty="0"/>
              <a:t>Úvod do problematiky </a:t>
            </a:r>
            <a:r>
              <a:rPr lang="cs-CZ" sz="1900" dirty="0" err="1"/>
              <a:t>střednědodého</a:t>
            </a:r>
            <a:r>
              <a:rPr lang="cs-CZ" sz="1900" dirty="0"/>
              <a:t> hodnocení (</a:t>
            </a:r>
            <a:r>
              <a:rPr lang="cs-CZ" sz="1900" dirty="0" err="1"/>
              <a:t>mid</a:t>
            </a:r>
            <a:r>
              <a:rPr lang="cs-CZ" sz="1900" dirty="0"/>
              <a:t>-term evaluace) Strategie komunitně vedeného místního rozvoje MAS Naděje o.p.s. pro období 2014 – 2020 – zadání pro místní akční skupiny</a:t>
            </a:r>
          </a:p>
          <a:p>
            <a:pPr marL="914400" lvl="1" indent="-457200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900" dirty="0"/>
              <a:t>Oblast A</a:t>
            </a:r>
          </a:p>
          <a:p>
            <a:pPr marL="914400" lvl="1" indent="-457200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900" dirty="0"/>
              <a:t>Oblast B</a:t>
            </a:r>
          </a:p>
          <a:p>
            <a:pPr marL="914400" lvl="1" indent="-457200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900" dirty="0"/>
              <a:t>Oblast C</a:t>
            </a:r>
          </a:p>
          <a:p>
            <a:pPr marL="914400" lvl="1" indent="-457200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900" dirty="0"/>
              <a:t>Případové studie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900" dirty="0"/>
              <a:t>Diskuze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900" dirty="0"/>
              <a:t>Závěr 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klíčová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700" b="1" u="sng" dirty="0"/>
              <a:t>B.3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Malý zájem je doposud o podporu projektů sociálního podnikání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 programovém rámci OPŽP není zájem o opatření na podporu výsadby dřevin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Opatření na revitalizaci sídelní zeleně ještě není možné relevantně zhodnotit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Výrazný potenciál má problematika čl. 20 PR PRV zaměřená na podporu drobné infrastruktury obcí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Odpovídající zájem bude o podporu sociálních služeb, škol a školských zařízení a o opatření „Bezpečně autem, na kole, pěšky i veřejnou dopravou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Požadavky žadatelů prostřednictvím žádostí o podporu nepřevyšují finanční prostředky</a:t>
            </a:r>
          </a:p>
        </p:txBody>
      </p:sp>
    </p:spTree>
    <p:extLst>
      <p:ext uri="{BB962C8B-B14F-4D97-AF65-F5344CB8AC3E}">
        <p14:creationId xmlns:p14="http://schemas.microsoft.com/office/powerpoint/2010/main" val="280796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Doporučení k řešení klíčových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700" b="1" u="sng" dirty="0"/>
              <a:t>B.3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Aktualizace zásobníku projektů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Příprava na implementaci čl. 20 PR PRV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Permanentní a důkladná animace území</a:t>
            </a:r>
          </a:p>
        </p:txBody>
      </p:sp>
    </p:spTree>
    <p:extLst>
      <p:ext uri="{BB962C8B-B14F-4D97-AF65-F5344CB8AC3E}">
        <p14:creationId xmlns:p14="http://schemas.microsoft.com/office/powerpoint/2010/main" val="93683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klíčová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700" b="1" u="sng" dirty="0"/>
              <a:t>B.4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Proaktivní přístup MAS Naděje v reakci na potřeby území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Dlouhodobá nedostatek poptávky je identifikován pouze v opatření PR OPŽP „Výsadba dřevin“</a:t>
            </a:r>
          </a:p>
        </p:txBody>
      </p:sp>
    </p:spTree>
    <p:extLst>
      <p:ext uri="{BB962C8B-B14F-4D97-AF65-F5344CB8AC3E}">
        <p14:creationId xmlns:p14="http://schemas.microsoft.com/office/powerpoint/2010/main" val="405943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Doporučení k řešení klíčových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700" b="1" u="sng" dirty="0"/>
              <a:t>B.4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Realokace finanční prostředků PR PRV (čl. 20 PR PRV)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Změna SCLLD = implementace čl. 20 do PR PRV = úprava finančního a indikátorového plánu ve vztahu ke skutečnosti</a:t>
            </a:r>
          </a:p>
        </p:txBody>
      </p:sp>
    </p:spTree>
    <p:extLst>
      <p:ext uri="{BB962C8B-B14F-4D97-AF65-F5344CB8AC3E}">
        <p14:creationId xmlns:p14="http://schemas.microsoft.com/office/powerpoint/2010/main" val="41913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 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b="1" u="sng" dirty="0"/>
              <a:t>C.6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i="1" dirty="0"/>
              <a:t>Do jaké míry vedly intervence v jednotlivých programových rámcích k dosažení přidané hodnoty LEADER/CLLD? 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500" dirty="0"/>
              <a:t>4x evaluační podotázka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b="1" u="sng" dirty="0"/>
              <a:t>C.8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i="1" dirty="0"/>
              <a:t>Do jaké míry podpořily intervence Programu rozvoje venkova místní rozvoj ve venkovských oblastech?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500" dirty="0"/>
              <a:t>1x evaluační podotázka</a:t>
            </a:r>
          </a:p>
        </p:txBody>
      </p:sp>
    </p:spTree>
    <p:extLst>
      <p:ext uri="{BB962C8B-B14F-4D97-AF65-F5344CB8AC3E}">
        <p14:creationId xmlns:p14="http://schemas.microsoft.com/office/powerpoint/2010/main" val="38362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klíčová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700" b="1" u="sng" dirty="0"/>
              <a:t>C.6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Vyšším zapojením veřejnosti a cílových skupin došlo k akceleraci významu MAS Naděje a tím ke zlepšení místní správy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Dochází k navazování nových sítí, znalostních a odborných kapacit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Realizace SCLLD jako takové, prostřednictvím MAS Naděje, je pro území samo o sobě nejvíce inovativní a přinášející synergické efekty</a:t>
            </a:r>
          </a:p>
        </p:txBody>
      </p:sp>
    </p:spTree>
    <p:extLst>
      <p:ext uri="{BB962C8B-B14F-4D97-AF65-F5344CB8AC3E}">
        <p14:creationId xmlns:p14="http://schemas.microsoft.com/office/powerpoint/2010/main" val="153769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Doporučení k řešení klíčových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700" b="1" u="sng" dirty="0"/>
              <a:t>C.6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Nebyla zjištěna žádná zásadní doporučení</a:t>
            </a:r>
          </a:p>
        </p:txBody>
      </p:sp>
    </p:spTree>
    <p:extLst>
      <p:ext uri="{BB962C8B-B14F-4D97-AF65-F5344CB8AC3E}">
        <p14:creationId xmlns:p14="http://schemas.microsoft.com/office/powerpoint/2010/main" val="168941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klíčová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700" b="1" u="sng" dirty="0"/>
              <a:t>C.8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Služby a místní infrastruktura jsou zcela beze změny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Přístup ke službám a místní infrastruktuře se nezměnil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Obyvatelé venkově se rozhodně zapojovali do místních akcí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Obyvatelé venkova měli z místních akcí rozhodně prospěch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Pracovní příležitosti prozatím nelze posoudit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Zabezpečit působnost MAS na území tzv. bílých míst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Pokračovat v intervencích do území MAS Naděje</a:t>
            </a:r>
          </a:p>
        </p:txBody>
      </p:sp>
    </p:spTree>
    <p:extLst>
      <p:ext uri="{BB962C8B-B14F-4D97-AF65-F5344CB8AC3E}">
        <p14:creationId xmlns:p14="http://schemas.microsoft.com/office/powerpoint/2010/main" val="348050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Doporučení k řešení klíčových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700" b="1" u="sng" dirty="0"/>
              <a:t>C.8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Změna SCLLD = implementace čl. 20 do PR PRV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Změna období pro vyhlášení výzvy PRV</a:t>
            </a:r>
          </a:p>
        </p:txBody>
      </p:sp>
    </p:spTree>
    <p:extLst>
      <p:ext uri="{BB962C8B-B14F-4D97-AF65-F5344CB8AC3E}">
        <p14:creationId xmlns:p14="http://schemas.microsoft.com/office/powerpoint/2010/main" val="271846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B83A17-7FAA-4E92-82E3-613A68BB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cs-CZ" dirty="0"/>
              <a:t>Diskuze</a:t>
            </a:r>
          </a:p>
        </p:txBody>
      </p:sp>
      <p:graphicFrame>
        <p:nvGraphicFramePr>
          <p:cNvPr id="13" name="Zástupný obsah 3">
            <a:extLst>
              <a:ext uri="{FF2B5EF4-FFF2-40B4-BE49-F238E27FC236}">
                <a16:creationId xmlns:a16="http://schemas.microsoft.com/office/drawing/2014/main" id="{8824CCB9-C601-4293-B86F-1627D45386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759474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70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Fokus </a:t>
            </a:r>
            <a:r>
              <a:rPr lang="cs-CZ" dirty="0" err="1"/>
              <a:t>group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Fokus Group = diskuzní skupina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Jedna z metod získávání dat zejména v kvalitativním výzkumu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Moderovaná diskuze, která má za cíl prozkoumat postoje, názory, mínění apod.</a:t>
            </a:r>
          </a:p>
        </p:txBody>
      </p:sp>
    </p:spTree>
    <p:extLst>
      <p:ext uri="{BB962C8B-B14F-4D97-AF65-F5344CB8AC3E}">
        <p14:creationId xmlns:p14="http://schemas.microsoft.com/office/powerpoint/2010/main" val="343789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F0F96B-CC15-49CF-8694-F80C56D50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 za pozornost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11F89A-07C4-4EE1-8FDA-4769459EE1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11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Fokus </a:t>
            </a:r>
            <a:r>
              <a:rPr lang="cs-CZ" dirty="0" err="1"/>
              <a:t>group</a:t>
            </a:r>
            <a:r>
              <a:rPr lang="cs-CZ" dirty="0"/>
              <a:t>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Kamila Fridrichová		manažerka pro SCLLD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Tomáš Harant			projektový manažer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Martina </a:t>
            </a:r>
            <a:r>
              <a:rPr lang="cs-CZ" sz="1900" dirty="0" err="1"/>
              <a:t>Filipíková</a:t>
            </a:r>
            <a:r>
              <a:rPr lang="cs-CZ" sz="1900" dirty="0"/>
              <a:t>		administrativní pracovnice/asistentka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Bořek Valvoda			konzultant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Petr </a:t>
            </a:r>
            <a:r>
              <a:rPr lang="cs-CZ" sz="1900" dirty="0" err="1"/>
              <a:t>Pillár</a:t>
            </a:r>
            <a:r>
              <a:rPr lang="cs-CZ" sz="1900" dirty="0"/>
              <a:t>			předseda rozhodovacího orgánu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Lucie </a:t>
            </a:r>
            <a:r>
              <a:rPr lang="cs-CZ" sz="1900" dirty="0" err="1"/>
              <a:t>Matějovicová</a:t>
            </a:r>
            <a:r>
              <a:rPr lang="cs-CZ" sz="1900" dirty="0"/>
              <a:t>		předsedkyně výběrového orgánu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Zdeněk Hrabák			předseda kontrolního orgánu</a:t>
            </a:r>
          </a:p>
        </p:txBody>
      </p:sp>
    </p:spTree>
    <p:extLst>
      <p:ext uri="{BB962C8B-B14F-4D97-AF65-F5344CB8AC3E}">
        <p14:creationId xmlns:p14="http://schemas.microsoft.com/office/powerpoint/2010/main" val="403547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Fokus </a:t>
            </a:r>
            <a:r>
              <a:rPr lang="cs-CZ" dirty="0" err="1"/>
              <a:t>group</a:t>
            </a:r>
            <a:r>
              <a:rPr lang="cs-CZ" dirty="0"/>
              <a:t>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Jiří Macháček			zástupce žadatele (IROP)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Jakub Veverka			zástupce žadatele (OPZ)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Pavel Hanka			zástupce žadatele (PRV)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Miroslav Nedrda		zástupce žadatele (OPŽP)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Světlana Nikolova		zástupce příjemce (IROP a OPZ)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Michal Sklenka			zástupce příjemce (PRV)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Aneta </a:t>
            </a:r>
            <a:r>
              <a:rPr lang="cs-CZ" sz="1900" dirty="0" err="1"/>
              <a:t>Vejlupková</a:t>
            </a:r>
            <a:r>
              <a:rPr lang="cs-CZ" sz="1900" dirty="0"/>
              <a:t>		odbornice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Marie Harantová		odbornice</a:t>
            </a:r>
          </a:p>
        </p:txBody>
      </p:sp>
    </p:spTree>
    <p:extLst>
      <p:ext uri="{BB962C8B-B14F-4D97-AF65-F5344CB8AC3E}">
        <p14:creationId xmlns:p14="http://schemas.microsoft.com/office/powerpoint/2010/main" val="399183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problematiky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900" dirty="0"/>
              <a:t>Cílem je provedení hodnocení realizace SCLLD na úrovní nositele, tj. MAS Naděje o.p.s.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Zpracováno v období		01/2019 – 06/2019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Sledované období		od 17. 07. 2019 do 31. 12. 2018 s výhledem do 30. 06. 2019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Předkládá			MAS Naděje o.p.s.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Komu			Ministerstvo pro místní rozvoje ČR, odbor regionální politiky</a:t>
            </a:r>
          </a:p>
        </p:txBody>
      </p:sp>
    </p:spTree>
    <p:extLst>
      <p:ext uri="{BB962C8B-B14F-4D97-AF65-F5344CB8AC3E}">
        <p14:creationId xmlns:p14="http://schemas.microsoft.com/office/powerpoint/2010/main" val="166588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problematiky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b="1" u="sng" dirty="0"/>
              <a:t>Zhodnotit relevanci</a:t>
            </a:r>
            <a:r>
              <a:rPr lang="cs-CZ" sz="1700" dirty="0"/>
              <a:t> nastavení (zacílení) </a:t>
            </a:r>
            <a:r>
              <a:rPr lang="cs-CZ" sz="1700" b="1" u="sng" dirty="0"/>
              <a:t>programových rámců</a:t>
            </a:r>
            <a:r>
              <a:rPr lang="cs-CZ" sz="1700" dirty="0"/>
              <a:t> SCLLD za účelem včasné identifikace případných nedostatků a prevence nevyčerpání finanční alokace v jednotlivých programových rámcích SCLLD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b="1" u="sng" dirty="0"/>
              <a:t>Zhodnotit nastavení činností a procesů realizovaných MAS Naděje</a:t>
            </a:r>
            <a:r>
              <a:rPr lang="cs-CZ" sz="1700" dirty="0"/>
              <a:t> v souvislosti s implementací SCLLD za účelem včasné identifikace jejich špatného nastavení, odstranění nedostatků a zefektivnění činností a procesů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b="1" u="sng" dirty="0"/>
              <a:t>Zhodnotit pokrok v plnění cílů programových rámců SCLLD</a:t>
            </a:r>
            <a:r>
              <a:rPr lang="cs-CZ" sz="1700" dirty="0"/>
              <a:t> a identifikace případných bariér a definice vhodných opatření vedoucích k lepšímu naplňování (dosahování) stanovených cílů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b="1" u="sng" dirty="0"/>
              <a:t>Zhodnotit a prokázat</a:t>
            </a:r>
            <a:r>
              <a:rPr lang="cs-CZ" sz="1700" dirty="0"/>
              <a:t> případný </a:t>
            </a:r>
            <a:r>
              <a:rPr lang="cs-CZ" sz="1700" b="1" u="sng" dirty="0"/>
              <a:t>příspěvek SCLLD</a:t>
            </a:r>
            <a:r>
              <a:rPr lang="cs-CZ" sz="1700" dirty="0"/>
              <a:t> ke vzniku přidané hodnoty v území MAS Naděje</a:t>
            </a:r>
          </a:p>
        </p:txBody>
      </p:sp>
    </p:spTree>
    <p:extLst>
      <p:ext uri="{BB962C8B-B14F-4D97-AF65-F5344CB8AC3E}">
        <p14:creationId xmlns:p14="http://schemas.microsoft.com/office/powerpoint/2010/main" val="40536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Výchozí dokumentace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Informace </a:t>
            </a:r>
            <a:r>
              <a:rPr lang="cs-CZ" sz="1700" dirty="0">
                <a:hlinkClick r:id="rId2"/>
              </a:rPr>
              <a:t>ZDE</a:t>
            </a:r>
            <a:endParaRPr lang="cs-CZ" sz="1700" dirty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Zadání pro místní akční skupiny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Příloha č. 1 Šablona evaluační zprávy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Příloha č. 2 Šablona případové studie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Příloha č. 3 Návrh otázek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Často kladené dotazy</a:t>
            </a:r>
          </a:p>
        </p:txBody>
      </p:sp>
    </p:spTree>
    <p:extLst>
      <p:ext uri="{BB962C8B-B14F-4D97-AF65-F5344CB8AC3E}">
        <p14:creationId xmlns:p14="http://schemas.microsoft.com/office/powerpoint/2010/main" val="377179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50D9-9A91-48BD-B286-950B1517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 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D8417-97EC-4145-8EFB-18DB386B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Interní postupy a procesy implementace SCLLD na základě znalostí a zkušeností z dosavadní realizace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dirty="0" err="1"/>
              <a:t>Sebeevaluační</a:t>
            </a:r>
            <a:r>
              <a:rPr lang="cs-CZ" sz="1700" dirty="0"/>
              <a:t> tabulky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dirty="0" err="1"/>
              <a:t>Fokusní</a:t>
            </a:r>
            <a:r>
              <a:rPr lang="cs-CZ" sz="1700" dirty="0"/>
              <a:t> skupina I ze dne 13. 03. 2019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4 postupy a procesy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500" dirty="0"/>
              <a:t>1. Příprava výzev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500" dirty="0"/>
              <a:t>2. Vyhlášení výzev a příjem žádostí o podporu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500" dirty="0"/>
              <a:t>3. Hodnocení žádostí o podporu a výběr projektů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500" dirty="0"/>
              <a:t>4. Animační činnost (animace a komunikace)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77618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1132</Words>
  <Application>Microsoft Office PowerPoint</Application>
  <PresentationFormat>Širokoúhlá obrazovka</PresentationFormat>
  <Paragraphs>185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Gill Sans MT</vt:lpstr>
      <vt:lpstr>Wingdings</vt:lpstr>
      <vt:lpstr>Galerie</vt:lpstr>
      <vt:lpstr>Fokusní skupina II</vt:lpstr>
      <vt:lpstr>Program</vt:lpstr>
      <vt:lpstr>Fokus group</vt:lpstr>
      <vt:lpstr>Fokus group II</vt:lpstr>
      <vt:lpstr>Fokus group II</vt:lpstr>
      <vt:lpstr>Úvod do problematiky</vt:lpstr>
      <vt:lpstr>Úvod do problematiky</vt:lpstr>
      <vt:lpstr>Výchozí dokumentace</vt:lpstr>
      <vt:lpstr>Oblast A</vt:lpstr>
      <vt:lpstr>klíčová zjištění</vt:lpstr>
      <vt:lpstr>klíčová zjištění</vt:lpstr>
      <vt:lpstr>klíčová zjištění</vt:lpstr>
      <vt:lpstr>klíčová zjištění</vt:lpstr>
      <vt:lpstr>Oblast B</vt:lpstr>
      <vt:lpstr>Oblast B</vt:lpstr>
      <vt:lpstr>klíčová zjištění</vt:lpstr>
      <vt:lpstr>Doporučení k řešení klíčových zjištění</vt:lpstr>
      <vt:lpstr>klíčová zjištění</vt:lpstr>
      <vt:lpstr>Doporučení k řešení klíčových zjištění</vt:lpstr>
      <vt:lpstr>klíčová zjištění</vt:lpstr>
      <vt:lpstr>Doporučení k řešení klíčových zjištění</vt:lpstr>
      <vt:lpstr>klíčová zjištění</vt:lpstr>
      <vt:lpstr>Doporučení k řešení klíčových zjištění</vt:lpstr>
      <vt:lpstr>Oblast C</vt:lpstr>
      <vt:lpstr>klíčová zjištění</vt:lpstr>
      <vt:lpstr>Doporučení k řešení klíčových zjištění</vt:lpstr>
      <vt:lpstr>klíčová zjištění</vt:lpstr>
      <vt:lpstr>Doporučení k řešení klíčových zjištění</vt:lpstr>
      <vt:lpstr>Diskuze</vt:lpstr>
      <vt:lpstr>Děkujeme za pozornost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Fokusní skupina II</dc:title>
  <dc:creator>Kamila Fridrichová</dc:creator>
  <cp:lastModifiedBy>Kamila Fridrichová</cp:lastModifiedBy>
  <cp:revision>20</cp:revision>
  <dcterms:created xsi:type="dcterms:W3CDTF">2019-07-15T11:55:58Z</dcterms:created>
  <dcterms:modified xsi:type="dcterms:W3CDTF">2019-07-15T15:11:57Z</dcterms:modified>
</cp:coreProperties>
</file>